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85" r:id="rId4"/>
    <p:sldId id="286" r:id="rId5"/>
    <p:sldId id="287" r:id="rId6"/>
    <p:sldId id="288" r:id="rId7"/>
    <p:sldId id="284" r:id="rId8"/>
    <p:sldId id="279" r:id="rId9"/>
    <p:sldId id="280" r:id="rId10"/>
    <p:sldId id="281" r:id="rId11"/>
    <p:sldId id="289" r:id="rId12"/>
    <p:sldId id="290" r:id="rId13"/>
    <p:sldId id="291" r:id="rId14"/>
    <p:sldId id="282" r:id="rId15"/>
    <p:sldId id="283" r:id="rId16"/>
    <p:sldId id="292" r:id="rId17"/>
    <p:sldId id="293" r:id="rId18"/>
    <p:sldId id="294" r:id="rId19"/>
    <p:sldId id="295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12" autoAdjust="0"/>
  </p:normalViewPr>
  <p:slideViewPr>
    <p:cSldViewPr>
      <p:cViewPr varScale="1">
        <p:scale>
          <a:sx n="72" d="100"/>
          <a:sy n="72" d="100"/>
        </p:scale>
        <p:origin x="13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63A68-3940-574A-8050-53613E4590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253BA-252A-7841-8E2C-834931AD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1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можно определить возможности поставщика и объемы продаж. Это говорит о том, что если Ваш Поставщик сможет предложить Вам такие условия, то ему есть куда сбыть проданное Вам оборудование,  плюс это скрытый маркер уверенности Поставщика в качестве поставляемого продукта или технологии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253BA-252A-7841-8E2C-834931AD37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3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можно определить возможности поставщика и объемы продаж. Это говорит о том, что если Ваш Поставщик сможет предложить Вам такие условия, то ему есть куда сбыть проданное Вам оборудование,  плюс это скрытый маркер уверенности Поставщика в качестве поставляемого продукта или технологии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253BA-252A-7841-8E2C-834931AD37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3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3407-10DA-4E71-8514-ACE473CDFBA3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B1CC-5050-48EE-9EBB-DE1F83AE1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6F7C-DA5B-4080-95ED-6637A080F0AD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BDD4-425A-40FE-B42F-2AF2AF57D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5362-A375-4708-90B5-D057CFD32B53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C239-ECAB-449D-AD1A-C0DA54D7D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15A3A-55AB-4E5A-A1B7-E4F991AADCB4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FCA2-F3C8-4AAD-B383-3DE270040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5475-76B5-4FAC-81F1-8F5722E51E3C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F7C7-BABE-47BB-A912-3BE6E2951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1E2C-BBD6-4D26-8998-50DEEC83C0AA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DD74-992F-4682-B74C-48B126A31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3BE4-7B65-4E4E-AFC7-01890614B048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ECDB-A83C-4037-ABBD-235B8CB12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75FB-B1C6-4DDF-AB98-6F8BD99FC955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54E9-7C52-42EF-B57F-1586E7695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7151-4880-48CA-9F43-8F35F7066B93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CFD7-19E8-40F8-82A4-79D049B91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04C5-68A5-4C81-9B7A-EF47E94F2832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DBAC-9364-491B-97E1-50D75E1C0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4577-C714-439E-82A3-42AE3BF7D12F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0595-2AD3-43C2-B5A0-914D5AF30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8D149-048B-4CD8-B3D7-4686630D1353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52C85-E17D-4ED3-A794-87EE9922F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cs.k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densaulyk.kz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saulyk.kz/" TargetMode="External"/><Relationship Id="rId2" Type="http://schemas.openxmlformats.org/officeDocument/2006/relationships/hyperlink" Target="mailto:info@mcs.k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3125" y="714375"/>
            <a:ext cx="6715125" cy="1470025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Трехсторонний Совместный 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357688"/>
            <a:ext cx="64008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Medical company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</a:rPr>
              <a:t>Suncar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7017419" y="4786313"/>
            <a:ext cx="2126581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ТОО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 Medical company </a:t>
            </a:r>
            <a:r>
              <a:rPr lang="en-US" sz="1600" b="1" dirty="0" err="1">
                <a:solidFill>
                  <a:srgbClr val="C00000"/>
                </a:solidFill>
                <a:latin typeface="Calibri" pitchFamily="34" charset="0"/>
              </a:rPr>
              <a:t>Suncar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РК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 050063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г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Алматы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ru-RU" sz="1600" b="1" dirty="0" err="1">
                <a:solidFill>
                  <a:srgbClr val="C00000"/>
                </a:solidFill>
                <a:latin typeface="Calibri" pitchFamily="34" charset="0"/>
              </a:rPr>
              <a:t>мкр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Аксай-4, д. 117</a:t>
            </a:r>
          </a:p>
          <a:p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Контактный телефон (+7-727) – 277-17-17 </a:t>
            </a:r>
          </a:p>
          <a:p>
            <a:pPr algn="r"/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E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mail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600" b="1" u="sng" dirty="0">
                <a:solidFill>
                  <a:srgbClr val="C00000"/>
                </a:solidFill>
                <a:latin typeface="Calibri" pitchFamily="34" charset="0"/>
                <a:hlinkClick r:id="rId3"/>
              </a:rPr>
              <a:t>info@mcs.kz</a:t>
            </a:r>
            <a:endParaRPr lang="en-US" sz="1600" b="1" u="sng" dirty="0">
              <a:solidFill>
                <a:srgbClr val="C00000"/>
              </a:solidFill>
              <a:latin typeface="Calibri" pitchFamily="34" charset="0"/>
            </a:endParaRPr>
          </a:p>
          <a:p>
            <a:pPr algn="r"/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Сайт: </a:t>
            </a:r>
            <a:r>
              <a:rPr lang="en-US" sz="1600" b="1" u="sng" dirty="0">
                <a:solidFill>
                  <a:srgbClr val="C00000"/>
                </a:solidFill>
                <a:latin typeface="Calibri" pitchFamily="34" charset="0"/>
                <a:hlinkClick r:id="rId4"/>
              </a:rPr>
              <a:t>www.mcs.kz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3" name="Рисунок 12" descr="Логотип Suncar_new_28.04.11.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68237"/>
            <a:ext cx="1479812" cy="224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ek obrázku pro damu logo">
            <a:extLst>
              <a:ext uri="{FF2B5EF4-FFF2-40B4-BE49-F238E27FC236}">
                <a16:creationId xmlns:a16="http://schemas.microsoft.com/office/drawing/2014/main" id="{E55D4942-A160-418B-8B64-0982D6004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/>
          <a:stretch/>
        </p:blipFill>
        <p:spPr bwMode="auto">
          <a:xfrm>
            <a:off x="0" y="0"/>
            <a:ext cx="2143125" cy="8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ek obrázku pro bank centercredit">
            <a:extLst>
              <a:ext uri="{FF2B5EF4-FFF2-40B4-BE49-F238E27FC236}">
                <a16:creationId xmlns:a16="http://schemas.microsoft.com/office/drawing/2014/main" id="{B2A309DB-BA3A-4911-AAC9-615F779235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CenterCredit">
            <a:extLst>
              <a:ext uri="{FF2B5EF4-FFF2-40B4-BE49-F238E27FC236}">
                <a16:creationId xmlns:a16="http://schemas.microsoft.com/office/drawing/2014/main" id="{3FF07CEC-1D43-4458-8B6E-9F8ADE17CF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70AB-7C90-4BDB-A6AB-DC4B103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Схема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сотрудничества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31844D0-8920-49FC-A8E8-C36B9B591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/>
              <a:t>Шаг 4</a:t>
            </a:r>
          </a:p>
          <a:p>
            <a:pPr marL="0" indent="0" algn="just">
              <a:buNone/>
            </a:pPr>
            <a:r>
              <a:rPr lang="ru-RU" dirty="0"/>
              <a:t>После получения индикативного предложения и одобрения комитета Банка</a:t>
            </a:r>
            <a:r>
              <a:rPr lang="en-US" dirty="0"/>
              <a:t>, </a:t>
            </a:r>
            <a:r>
              <a:rPr lang="ru-RU" dirty="0"/>
              <a:t>клиент заключает с Банком </a:t>
            </a:r>
            <a:r>
              <a:rPr lang="ru-RU" dirty="0">
                <a:solidFill>
                  <a:srgbClr val="FF0000"/>
                </a:solidFill>
              </a:rPr>
              <a:t>заёмный договор.</a:t>
            </a:r>
          </a:p>
          <a:p>
            <a:pPr marL="0" indent="0" algn="just">
              <a:buNone/>
            </a:pPr>
            <a:r>
              <a:rPr lang="ru-RU" dirty="0"/>
              <a:t>Параллельно Банк заключает договор обратного выкупа (</a:t>
            </a:r>
            <a:r>
              <a:rPr lang="en-US" dirty="0">
                <a:solidFill>
                  <a:srgbClr val="FF0000"/>
                </a:solidFill>
              </a:rPr>
              <a:t>Buy Back</a:t>
            </a:r>
            <a:r>
              <a:rPr lang="ru-RU" dirty="0"/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/>
              <a:t>с </a:t>
            </a:r>
            <a:r>
              <a:rPr lang="ru-RU" dirty="0">
                <a:solidFill>
                  <a:srgbClr val="FF0000"/>
                </a:solidFill>
              </a:rPr>
              <a:t>ТОО </a:t>
            </a:r>
            <a:r>
              <a:rPr lang="en-US" dirty="0">
                <a:solidFill>
                  <a:srgbClr val="FF0000"/>
                </a:solidFill>
              </a:rPr>
              <a:t>Medical Company </a:t>
            </a:r>
            <a:r>
              <a:rPr lang="en-US" dirty="0" err="1">
                <a:solidFill>
                  <a:srgbClr val="FF0000"/>
                </a:solidFill>
              </a:rPr>
              <a:t>Suncar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8" name="Picture 2" descr="Výsledek obrázku pro damu logo">
            <a:extLst>
              <a:ext uri="{FF2B5EF4-FFF2-40B4-BE49-F238E27FC236}">
                <a16:creationId xmlns:a16="http://schemas.microsoft.com/office/drawing/2014/main" id="{1AFE2376-FDE5-4CA4-BD5D-AEAC4259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9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70AB-7C90-4BDB-A6AB-DC4B103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Схема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сотрудничества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31844D0-8920-49FC-A8E8-C36B9B591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/>
              <a:t>Шаг 5</a:t>
            </a:r>
          </a:p>
          <a:p>
            <a:pPr marL="0" indent="0" algn="just">
              <a:buNone/>
            </a:pPr>
            <a:r>
              <a:rPr lang="ru-RU" dirty="0"/>
              <a:t>Клиент совместно с представителем ТОО </a:t>
            </a:r>
            <a:r>
              <a:rPr lang="en-US" dirty="0"/>
              <a:t>MCS </a:t>
            </a:r>
            <a:r>
              <a:rPr lang="ru-RU" dirty="0"/>
              <a:t>обращается в </a:t>
            </a:r>
            <a:r>
              <a:rPr lang="ru-RU" dirty="0">
                <a:solidFill>
                  <a:srgbClr val="FF0000"/>
                </a:solidFill>
              </a:rPr>
              <a:t>Фонд </a:t>
            </a:r>
            <a:r>
              <a:rPr lang="en-US" dirty="0">
                <a:solidFill>
                  <a:srgbClr val="FF0000"/>
                </a:solidFill>
              </a:rPr>
              <a:t>DAMU </a:t>
            </a:r>
            <a:r>
              <a:rPr lang="ru-RU" dirty="0"/>
              <a:t>за </a:t>
            </a:r>
            <a:r>
              <a:rPr lang="ru-RU" dirty="0">
                <a:solidFill>
                  <a:srgbClr val="FF0000"/>
                </a:solidFill>
              </a:rPr>
              <a:t>гарантийным обеспечением</a:t>
            </a:r>
            <a:r>
              <a:rPr lang="ru-RU" dirty="0"/>
              <a:t> для Банка.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8" name="Picture 2" descr="Výsledek obrázku pro damu logo">
            <a:extLst>
              <a:ext uri="{FF2B5EF4-FFF2-40B4-BE49-F238E27FC236}">
                <a16:creationId xmlns:a16="http://schemas.microsoft.com/office/drawing/2014/main" id="{8C39B15A-CF78-4E01-9DF8-77646FC5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70AB-7C90-4BDB-A6AB-DC4B103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Схема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сотрудничества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31844D0-8920-49FC-A8E8-C36B9B591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/>
              <a:t>Шаг 6</a:t>
            </a:r>
          </a:p>
          <a:p>
            <a:pPr marL="0" indent="0" algn="just">
              <a:buNone/>
            </a:pPr>
            <a:r>
              <a:rPr lang="ru-RU" dirty="0"/>
              <a:t>Клиент совместно с представителем ТОО </a:t>
            </a:r>
            <a:r>
              <a:rPr lang="en-US" dirty="0"/>
              <a:t>MCS </a:t>
            </a:r>
            <a:r>
              <a:rPr lang="ru-RU" dirty="0"/>
              <a:t>обращается в </a:t>
            </a:r>
            <a:r>
              <a:rPr lang="ru-RU" dirty="0">
                <a:solidFill>
                  <a:srgbClr val="FF0000"/>
                </a:solidFill>
              </a:rPr>
              <a:t>Региональный Совет </a:t>
            </a:r>
            <a:r>
              <a:rPr lang="ru-RU" dirty="0" err="1">
                <a:solidFill>
                  <a:srgbClr val="FF0000"/>
                </a:solidFill>
              </a:rPr>
              <a:t>Акимата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субсидированию процентной ставки </a:t>
            </a:r>
            <a:r>
              <a:rPr lang="ru-RU" dirty="0"/>
              <a:t>Банка 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8" name="Picture 2" descr="Výsledek obrázku pro damu logo">
            <a:extLst>
              <a:ext uri="{FF2B5EF4-FFF2-40B4-BE49-F238E27FC236}">
                <a16:creationId xmlns:a16="http://schemas.microsoft.com/office/drawing/2014/main" id="{41EFA823-AF28-4E56-A37F-C741EA83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3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70AB-7C90-4BDB-A6AB-DC4B103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Схема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сотрудничества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31844D0-8920-49FC-A8E8-C36B9B591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/>
              <a:t>Шаг 7</a:t>
            </a:r>
          </a:p>
          <a:p>
            <a:pPr marL="0" indent="0">
              <a:buNone/>
            </a:pPr>
            <a:r>
              <a:rPr lang="ru-RU" dirty="0"/>
              <a:t>Банк </a:t>
            </a:r>
            <a:r>
              <a:rPr lang="ru-RU" dirty="0">
                <a:solidFill>
                  <a:srgbClr val="FF0000"/>
                </a:solidFill>
              </a:rPr>
              <a:t>оплачивает контракт</a:t>
            </a:r>
            <a:r>
              <a:rPr lang="ru-RU" dirty="0"/>
              <a:t>. ТОО </a:t>
            </a:r>
            <a:r>
              <a:rPr lang="en-US" dirty="0"/>
              <a:t>Medical Company </a:t>
            </a:r>
            <a:r>
              <a:rPr lang="en-US" dirty="0" err="1"/>
              <a:t>Suncar</a:t>
            </a:r>
            <a:r>
              <a:rPr lang="en-US" dirty="0"/>
              <a:t> </a:t>
            </a:r>
            <a:r>
              <a:rPr lang="ru-RU" dirty="0">
                <a:solidFill>
                  <a:srgbClr val="FF0000"/>
                </a:solidFill>
              </a:rPr>
              <a:t>поставляет медицинское оборудование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8" name="Picture 2" descr="Výsledek obrázku pro damu logo">
            <a:extLst>
              <a:ext uri="{FF2B5EF4-FFF2-40B4-BE49-F238E27FC236}">
                <a16:creationId xmlns:a16="http://schemas.microsoft.com/office/drawing/2014/main" id="{44B7D284-052C-4D7D-BA8D-E95B123C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4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1526F1C1-25F2-4A0A-9564-CDAC26D579C6}"/>
                  </a:ext>
                </a:extLst>
              </p:cNvPr>
              <p:cNvSpPr/>
              <p:nvPr/>
            </p:nvSpPr>
            <p:spPr>
              <a:xfrm>
                <a:off x="76548" y="3429000"/>
                <a:ext cx="8784976" cy="1291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Процент возмещения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90%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ru-RU" sz="2400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срок использования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ru-RU" sz="2400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срок</m:t>
                              </m:r>
                              <m:r>
                                <m:rPr>
                                  <m:nor/>
                                </m:rPr>
                                <a:rPr lang="en-US" sz="2400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400" b="0" i="0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заёмного</m:t>
                              </m:r>
                              <m:r>
                                <m:rPr>
                                  <m:nor/>
                                </m:rPr>
                                <a:rPr lang="ru-RU" sz="2400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договора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ru-RU" sz="2400" i="1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1526F1C1-25F2-4A0A-9564-CDAC26D57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8" y="3429000"/>
                <a:ext cx="8784976" cy="1291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B0A0423-133E-47A1-A382-4DA10E798162}"/>
              </a:ext>
            </a:extLst>
          </p:cNvPr>
          <p:cNvSpPr txBox="1"/>
          <p:nvPr/>
        </p:nvSpPr>
        <p:spPr>
          <a:xfrm>
            <a:off x="3341888" y="1988840"/>
            <a:ext cx="2644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Cambria Math" panose="02040503050406030204" pitchFamily="18" charset="0"/>
              </a:rPr>
              <a:t>Только для Банка</a:t>
            </a:r>
            <a:endParaRPr lang="en-US" sz="2400" i="1" dirty="0">
              <a:latin typeface="Cambria Math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3B2CFF19-2B2D-4AE0-849E-13E9AA24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427168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Buy </a:t>
            </a:r>
            <a:r>
              <a:rPr lang="en-US" dirty="0">
                <a:solidFill>
                  <a:schemeClr val="bg1"/>
                </a:solidFill>
              </a:rPr>
              <a:t>Back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 descr="Výsledek obrázku pro damu logo">
            <a:extLst>
              <a:ext uri="{FF2B5EF4-FFF2-40B4-BE49-F238E27FC236}">
                <a16:creationId xmlns:a16="http://schemas.microsoft.com/office/drawing/2014/main" id="{3A9D2187-5AD1-43BE-9C48-BA3C36BF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0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27168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Buy </a:t>
            </a:r>
            <a:r>
              <a:rPr lang="en-US" dirty="0">
                <a:solidFill>
                  <a:schemeClr val="bg1"/>
                </a:solidFill>
              </a:rPr>
              <a:t>Back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C8382839-506F-4A08-B33B-A1CFAC1D3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81153"/>
              </p:ext>
            </p:extLst>
          </p:nvPr>
        </p:nvGraphicFramePr>
        <p:xfrm>
          <a:off x="601216" y="3284984"/>
          <a:ext cx="8229600" cy="293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Процент возмещения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Сроки возврата оборудования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82,5%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F5CF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3 месяца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F5C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6 месяцев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F5CF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12 месяцев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F5C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18 месяцев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F5CF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24 месяца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F5C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30 месяца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7,5%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F5CF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33 месяца</a:t>
                      </a:r>
                      <a:endParaRPr lang="ru-RU" sz="2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0" marR="95250" marT="57150" marB="57150" anchor="b">
                    <a:solidFill>
                      <a:srgbClr val="F5C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9C6807-F3BF-4C3B-BDB9-E7E940F06A58}"/>
              </a:ext>
            </a:extLst>
          </p:cNvPr>
          <p:cNvSpPr/>
          <p:nvPr/>
        </p:nvSpPr>
        <p:spPr>
          <a:xfrm>
            <a:off x="477888" y="234888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/>
              <a:t>Пример процента возмещения при сроке договора равном 36 месяцам: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D39BF-8E87-425B-B9C7-212D1B85D187}"/>
              </a:ext>
            </a:extLst>
          </p:cNvPr>
          <p:cNvSpPr txBox="1"/>
          <p:nvPr/>
        </p:nvSpPr>
        <p:spPr>
          <a:xfrm>
            <a:off x="3331874" y="1874441"/>
            <a:ext cx="2644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Cambria Math" panose="02040503050406030204" pitchFamily="18" charset="0"/>
              </a:rPr>
              <a:t>Только для Банка</a:t>
            </a:r>
            <a:endParaRPr lang="en-US" sz="2400" i="1" dirty="0">
              <a:latin typeface="Cambria Math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11" name="Picture 2" descr="Výsledek obrázku pro damu logo">
            <a:extLst>
              <a:ext uri="{FF2B5EF4-FFF2-40B4-BE49-F238E27FC236}">
                <a16:creationId xmlns:a16="http://schemas.microsoft.com/office/drawing/2014/main" id="{84EAFDE4-C301-4BAE-8305-AE06E0BAB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27825"/>
            <a:ext cx="1456058" cy="5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00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7AAAF89F-2BEC-4C4C-9DDE-3C643E7A6770}"/>
              </a:ext>
            </a:extLst>
          </p:cNvPr>
          <p:cNvSpPr txBox="1">
            <a:spLocks/>
          </p:cNvSpPr>
          <p:nvPr/>
        </p:nvSpPr>
        <p:spPr>
          <a:xfrm>
            <a:off x="1547664" y="476672"/>
            <a:ext cx="6923112" cy="9989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 Экономики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7E1D7-8140-4124-8440-C96918C21659}"/>
              </a:ext>
            </a:extLst>
          </p:cNvPr>
          <p:cNvSpPr txBox="1"/>
          <p:nvPr/>
        </p:nvSpPr>
        <p:spPr>
          <a:xfrm>
            <a:off x="3707904" y="1739281"/>
            <a:ext cx="2117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ЭКГ Поли-спектр 8Е</a:t>
            </a:r>
            <a:endParaRPr lang="ru-RU" dirty="0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E5C51C3A-60A1-484F-9E4B-16A361109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39993"/>
              </p:ext>
            </p:extLst>
          </p:nvPr>
        </p:nvGraphicFramePr>
        <p:xfrm>
          <a:off x="1796419" y="2077835"/>
          <a:ext cx="5551162" cy="430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5419673" imgH="4657849" progId="Excel.Sheet.12">
                  <p:embed/>
                </p:oleObj>
              </mc:Choice>
              <mc:Fallback>
                <p:oleObj name="Worksheet" r:id="rId3" imgW="5419673" imgH="46578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6419" y="2077835"/>
                        <a:ext cx="5551162" cy="4303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4BDC8F22-2ADC-4C65-9018-D36EB98820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537360"/>
              </p:ext>
            </p:extLst>
          </p:nvPr>
        </p:nvGraphicFramePr>
        <p:xfrm>
          <a:off x="1796419" y="6364763"/>
          <a:ext cx="5551162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5" imgW="5419673" imgH="209601" progId="Excel.Sheet.12">
                  <p:embed/>
                </p:oleObj>
              </mc:Choice>
              <mc:Fallback>
                <p:oleObj name="Worksheet" r:id="rId5" imgW="5419673" imgH="2096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6419" y="6364763"/>
                        <a:ext cx="5551162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Výsledek obrázku pro damu logo">
            <a:extLst>
              <a:ext uri="{FF2B5EF4-FFF2-40B4-BE49-F238E27FC236}">
                <a16:creationId xmlns:a16="http://schemas.microsoft.com/office/drawing/2014/main" id="{C10ED2A9-773D-4A6A-93B5-97AAE767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27825"/>
            <a:ext cx="1456058" cy="5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9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A40A8DA-E5CA-4074-929D-F14BCAF23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09127"/>
              </p:ext>
            </p:extLst>
          </p:nvPr>
        </p:nvGraphicFramePr>
        <p:xfrm>
          <a:off x="1796419" y="2047058"/>
          <a:ext cx="5551162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6057749" imgH="4714703" progId="Excel.Sheet.12">
                  <p:embed/>
                </p:oleObj>
              </mc:Choice>
              <mc:Fallback>
                <p:oleObj name="Worksheet" r:id="rId3" imgW="6057749" imgH="4714703" progId="Excel.Sheet.12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5A40A8DA-E5CA-4074-929D-F14BCAF23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6419" y="2047058"/>
                        <a:ext cx="5551162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7F96454F-CC69-47DC-BC47-1ABE7C641C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6419" y="6367538"/>
          <a:ext cx="5551162" cy="20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5" imgW="6057749" imgH="209601" progId="Excel.Sheet.12">
                  <p:embed/>
                </p:oleObj>
              </mc:Choice>
              <mc:Fallback>
                <p:oleObj name="Worksheet" r:id="rId5" imgW="6057749" imgH="209601" progId="Excel.Sheet.12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7F96454F-CC69-47DC-BC47-1ABE7C641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6419" y="6367538"/>
                        <a:ext cx="5551162" cy="202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7AAAF89F-2BEC-4C4C-9DDE-3C643E7A6770}"/>
              </a:ext>
            </a:extLst>
          </p:cNvPr>
          <p:cNvSpPr txBox="1">
            <a:spLocks/>
          </p:cNvSpPr>
          <p:nvPr/>
        </p:nvSpPr>
        <p:spPr>
          <a:xfrm>
            <a:off x="1547664" y="476672"/>
            <a:ext cx="6923112" cy="9989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 Экономики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7E1D7-8140-4124-8440-C96918C21659}"/>
              </a:ext>
            </a:extLst>
          </p:cNvPr>
          <p:cNvSpPr txBox="1"/>
          <p:nvPr/>
        </p:nvSpPr>
        <p:spPr>
          <a:xfrm>
            <a:off x="3707904" y="1739281"/>
            <a:ext cx="19032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УЗИ </a:t>
            </a:r>
            <a:r>
              <a:rPr lang="en-US" sz="1600" dirty="0"/>
              <a:t>Apogee 5500 </a:t>
            </a:r>
          </a:p>
          <a:p>
            <a:endParaRPr lang="ru-RU" dirty="0"/>
          </a:p>
        </p:txBody>
      </p:sp>
      <p:pic>
        <p:nvPicPr>
          <p:cNvPr id="6" name="Picture 2" descr="Výsledek obrázku pro damu logo">
            <a:extLst>
              <a:ext uri="{FF2B5EF4-FFF2-40B4-BE49-F238E27FC236}">
                <a16:creationId xmlns:a16="http://schemas.microsoft.com/office/drawing/2014/main" id="{78A97B53-4924-43C1-94EF-0E21658D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27825"/>
            <a:ext cx="1456058" cy="5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7AAAF89F-2BEC-4C4C-9DDE-3C643E7A6770}"/>
              </a:ext>
            </a:extLst>
          </p:cNvPr>
          <p:cNvSpPr txBox="1">
            <a:spLocks/>
          </p:cNvSpPr>
          <p:nvPr/>
        </p:nvSpPr>
        <p:spPr>
          <a:xfrm>
            <a:off x="1547664" y="476672"/>
            <a:ext cx="6923112" cy="9989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 Экономики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7E1D7-8140-4124-8440-C96918C21659}"/>
              </a:ext>
            </a:extLst>
          </p:cNvPr>
          <p:cNvSpPr txBox="1"/>
          <p:nvPr/>
        </p:nvSpPr>
        <p:spPr>
          <a:xfrm>
            <a:off x="3707904" y="1739281"/>
            <a:ext cx="1628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Рентген </a:t>
            </a:r>
            <a:r>
              <a:rPr lang="en-US" sz="1600" dirty="0"/>
              <a:t>Galaxy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DD93F90-159E-40AD-8550-3BC3F9A3C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424024"/>
              </p:ext>
            </p:extLst>
          </p:nvPr>
        </p:nvGraphicFramePr>
        <p:xfrm>
          <a:off x="1788576" y="2047058"/>
          <a:ext cx="5551163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3" imgW="5667415" imgH="4657849" progId="Excel.Sheet.12">
                  <p:embed/>
                </p:oleObj>
              </mc:Choice>
              <mc:Fallback>
                <p:oleObj name="Worksheet" r:id="rId3" imgW="5667415" imgH="46578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8576" y="2047058"/>
                        <a:ext cx="5551163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E816582-1219-4AD1-8D0A-7D50F490C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545669"/>
              </p:ext>
            </p:extLst>
          </p:nvPr>
        </p:nvGraphicFramePr>
        <p:xfrm>
          <a:off x="1788576" y="6367538"/>
          <a:ext cx="555116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5" imgW="5667415" imgH="209601" progId="Excel.Sheet.12">
                  <p:embed/>
                </p:oleObj>
              </mc:Choice>
              <mc:Fallback>
                <p:oleObj name="Worksheet" r:id="rId5" imgW="5667415" imgH="2096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8576" y="6367538"/>
                        <a:ext cx="5551163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Výsledek obrázku pro damu logo">
            <a:extLst>
              <a:ext uri="{FF2B5EF4-FFF2-40B4-BE49-F238E27FC236}">
                <a16:creationId xmlns:a16="http://schemas.microsoft.com/office/drawing/2014/main" id="{E2A0F9B5-4DC6-43DA-81FF-DBE12859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27825"/>
            <a:ext cx="1456058" cy="5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3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7AAAF89F-2BEC-4C4C-9DDE-3C643E7A6770}"/>
              </a:ext>
            </a:extLst>
          </p:cNvPr>
          <p:cNvSpPr txBox="1">
            <a:spLocks/>
          </p:cNvSpPr>
          <p:nvPr/>
        </p:nvSpPr>
        <p:spPr>
          <a:xfrm>
            <a:off x="1547664" y="476672"/>
            <a:ext cx="6923112" cy="9989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Пример</a:t>
            </a:r>
            <a:r>
              <a:rPr lang="ru-RU" dirty="0">
                <a:solidFill>
                  <a:schemeClr val="bg1"/>
                </a:solidFill>
              </a:rPr>
              <a:t> Экономики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7E1D7-8140-4124-8440-C96918C21659}"/>
              </a:ext>
            </a:extLst>
          </p:cNvPr>
          <p:cNvSpPr txBox="1"/>
          <p:nvPr/>
        </p:nvSpPr>
        <p:spPr>
          <a:xfrm>
            <a:off x="3707904" y="1739281"/>
            <a:ext cx="1857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МРТ </a:t>
            </a:r>
            <a:r>
              <a:rPr lang="en-US" sz="1600" dirty="0"/>
              <a:t>Vintage Titan</a:t>
            </a:r>
            <a:endParaRPr lang="ru-RU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C2F6D10-1883-422E-BBF4-85B97C0BD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768255"/>
              </p:ext>
            </p:extLst>
          </p:nvPr>
        </p:nvGraphicFramePr>
        <p:xfrm>
          <a:off x="1796419" y="2091625"/>
          <a:ext cx="5551162" cy="428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5533899" imgH="4657849" progId="Excel.Sheet.12">
                  <p:embed/>
                </p:oleObj>
              </mc:Choice>
              <mc:Fallback>
                <p:oleObj name="Worksheet" r:id="rId3" imgW="5533899" imgH="46578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6419" y="2091625"/>
                        <a:ext cx="5551162" cy="4289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746921A-EE33-497F-9F54-CECA85512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52915"/>
              </p:ext>
            </p:extLst>
          </p:nvPr>
        </p:nvGraphicFramePr>
        <p:xfrm>
          <a:off x="1813556" y="6364763"/>
          <a:ext cx="55340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5" imgW="5533899" imgH="209601" progId="Excel.Sheet.12">
                  <p:embed/>
                </p:oleObj>
              </mc:Choice>
              <mc:Fallback>
                <p:oleObj name="Worksheet" r:id="rId5" imgW="5533899" imgH="2096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3556" y="6364763"/>
                        <a:ext cx="553402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Výsledek obrázku pro damu logo">
            <a:extLst>
              <a:ext uri="{FF2B5EF4-FFF2-40B4-BE49-F238E27FC236}">
                <a16:creationId xmlns:a16="http://schemas.microsoft.com/office/drawing/2014/main" id="{7333FA75-DE38-48AE-BBFE-ECDFB7EF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27825"/>
            <a:ext cx="1456058" cy="5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6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0CD1D6-504E-4BE4-95C6-6269D389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/>
              <a:t>Развитие </a:t>
            </a:r>
            <a:r>
              <a:rPr lang="ru-RU" dirty="0">
                <a:solidFill>
                  <a:srgbClr val="FF0000"/>
                </a:solidFill>
              </a:rPr>
              <a:t>системы здравоохранения </a:t>
            </a:r>
            <a:r>
              <a:rPr lang="ru-RU" dirty="0"/>
              <a:t>в РК, как </a:t>
            </a:r>
            <a:r>
              <a:rPr lang="ru-RU" dirty="0">
                <a:solidFill>
                  <a:srgbClr val="FF0000"/>
                </a:solidFill>
              </a:rPr>
              <a:t>маркера благополучия </a:t>
            </a:r>
            <a:r>
              <a:rPr lang="ru-RU" dirty="0"/>
              <a:t>страны идущее по пути реализации Институциональных реформ, основано на использование </a:t>
            </a:r>
            <a:r>
              <a:rPr lang="ru-RU" dirty="0">
                <a:solidFill>
                  <a:srgbClr val="FF0000"/>
                </a:solidFill>
              </a:rPr>
              <a:t>современных технологий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CF8FA9-AD5F-4261-A727-BD0F857D3E74}"/>
              </a:ext>
            </a:extLst>
          </p:cNvPr>
          <p:cNvSpPr txBox="1">
            <a:spLocks/>
          </p:cNvSpPr>
          <p:nvPr/>
        </p:nvSpPr>
        <p:spPr bwMode="auto">
          <a:xfrm>
            <a:off x="1259632" y="274638"/>
            <a:ext cx="74271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Пре</a:t>
            </a:r>
            <a:r>
              <a:rPr lang="ru-RU" dirty="0">
                <a:solidFill>
                  <a:schemeClr val="bg1"/>
                </a:solidFill>
              </a:rPr>
              <a:t>амбула</a:t>
            </a:r>
          </a:p>
        </p:txBody>
      </p:sp>
      <p:pic>
        <p:nvPicPr>
          <p:cNvPr id="13" name="Picture 2" descr="Výsledek obrázku pro damu logo">
            <a:extLst>
              <a:ext uri="{FF2B5EF4-FFF2-40B4-BE49-F238E27FC236}">
                <a16:creationId xmlns:a16="http://schemas.microsoft.com/office/drawing/2014/main" id="{C6717641-979E-46C8-AE90-E5D30018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8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sz="44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9992" y="4941168"/>
            <a:ext cx="441660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ТОО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 Medical company </a:t>
            </a:r>
            <a:r>
              <a:rPr lang="en-US" b="1" dirty="0" err="1">
                <a:solidFill>
                  <a:srgbClr val="C00000"/>
                </a:solidFill>
                <a:latin typeface="Calibri" pitchFamily="34" charset="0"/>
              </a:rPr>
              <a:t>Suncar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РК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 050063 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г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Алматы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Calibri" pitchFamily="34" charset="0"/>
              </a:rPr>
              <a:t>мкр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Аксай-4, д. 117</a:t>
            </a:r>
          </a:p>
          <a:p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Контактный телефон (+7-727) – 277-17-17 </a:t>
            </a:r>
          </a:p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E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-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mail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b="1" u="sng" dirty="0">
                <a:solidFill>
                  <a:srgbClr val="C00000"/>
                </a:solidFill>
                <a:latin typeface="Calibri" pitchFamily="34" charset="0"/>
                <a:hlinkClick r:id="rId2"/>
              </a:rPr>
              <a:t>info@mcs.kz</a:t>
            </a:r>
            <a:endParaRPr lang="en-US" b="1" u="sng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Сайт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Calibri" pitchFamily="34" charset="0"/>
                <a:hlinkClick r:id="rId3"/>
              </a:rPr>
              <a:t>www.mcs.kz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7" name="Picture 2" descr="Výsledek obrázku pro damu logo">
            <a:extLst>
              <a:ext uri="{FF2B5EF4-FFF2-40B4-BE49-F238E27FC236}">
                <a16:creationId xmlns:a16="http://schemas.microsoft.com/office/drawing/2014/main" id="{CD39D178-00AB-4430-AADB-70F1487A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0CD1D6-504E-4BE4-95C6-6269D389F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/>
              <a:t>Наша компания реализует проект направленный на </a:t>
            </a:r>
            <a:r>
              <a:rPr lang="ru-RU" dirty="0">
                <a:solidFill>
                  <a:srgbClr val="FF0000"/>
                </a:solidFill>
              </a:rPr>
              <a:t>снижение себестоимости медицинского оборудования  </a:t>
            </a:r>
            <a:r>
              <a:rPr lang="ru-RU" dirty="0"/>
              <a:t>в каждой оказанной услуге.</a:t>
            </a:r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DB70AB-7C90-4BDB-A6AB-DC4B103270C3}"/>
              </a:ext>
            </a:extLst>
          </p:cNvPr>
          <p:cNvSpPr txBox="1">
            <a:spLocks/>
          </p:cNvSpPr>
          <p:nvPr/>
        </p:nvSpPr>
        <p:spPr bwMode="auto">
          <a:xfrm>
            <a:off x="1331640" y="274638"/>
            <a:ext cx="73551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Пре</a:t>
            </a:r>
            <a:r>
              <a:rPr lang="ru-RU" dirty="0">
                <a:solidFill>
                  <a:schemeClr val="bg1"/>
                </a:solidFill>
              </a:rPr>
              <a:t>амбула</a:t>
            </a:r>
          </a:p>
        </p:txBody>
      </p:sp>
      <p:pic>
        <p:nvPicPr>
          <p:cNvPr id="12" name="Picture 2" descr="Výsledek obrázku pro damu logo">
            <a:extLst>
              <a:ext uri="{FF2B5EF4-FFF2-40B4-BE49-F238E27FC236}">
                <a16:creationId xmlns:a16="http://schemas.microsoft.com/office/drawing/2014/main" id="{B34ACC51-4BC2-4D7F-A59A-94584F6E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2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0CD1D6-504E-4BE4-95C6-6269D389F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/>
              <a:t>Мы предлагаем для медицинских организаций РК, </a:t>
            </a:r>
            <a:r>
              <a:rPr lang="ru-RU" dirty="0">
                <a:solidFill>
                  <a:srgbClr val="FF0000"/>
                </a:solidFill>
              </a:rPr>
              <a:t>совместный проект</a:t>
            </a:r>
            <a:r>
              <a:rPr lang="ru-RU" dirty="0"/>
              <a:t>: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/>
              <a:t>Фонда </a:t>
            </a:r>
            <a:r>
              <a:rPr lang="en-US" dirty="0"/>
              <a:t>DAMU</a:t>
            </a:r>
            <a:endParaRPr lang="ru-RU" dirty="0"/>
          </a:p>
          <a:p>
            <a:pPr algn="just">
              <a:buFont typeface="Courier New" pitchFamily="49" charset="0"/>
              <a:buChar char="o"/>
            </a:pPr>
            <a:r>
              <a:rPr lang="ru-RU" dirty="0"/>
              <a:t>Банк Второго Уровня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/>
              <a:t>ТОО </a:t>
            </a:r>
            <a:r>
              <a:rPr lang="en-US" dirty="0"/>
              <a:t>Medical Company </a:t>
            </a:r>
            <a:r>
              <a:rPr lang="en-US" dirty="0" err="1"/>
              <a:t>Suncar</a:t>
            </a:r>
            <a:endParaRPr lang="ru-RU" dirty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4D45323-F7EC-4802-AFBA-28BBA328A2F6}"/>
              </a:ext>
            </a:extLst>
          </p:cNvPr>
          <p:cNvSpPr txBox="1">
            <a:spLocks/>
          </p:cNvSpPr>
          <p:nvPr/>
        </p:nvSpPr>
        <p:spPr bwMode="auto">
          <a:xfrm>
            <a:off x="1331640" y="274638"/>
            <a:ext cx="73551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Пре</a:t>
            </a:r>
            <a:r>
              <a:rPr lang="ru-RU" dirty="0">
                <a:solidFill>
                  <a:schemeClr val="bg1"/>
                </a:solidFill>
              </a:rPr>
              <a:t>амбула</a:t>
            </a:r>
          </a:p>
        </p:txBody>
      </p:sp>
      <p:pic>
        <p:nvPicPr>
          <p:cNvPr id="13" name="Picture 2" descr="Výsledek obrázku pro damu logo">
            <a:extLst>
              <a:ext uri="{FF2B5EF4-FFF2-40B4-BE49-F238E27FC236}">
                <a16:creationId xmlns:a16="http://schemas.microsoft.com/office/drawing/2014/main" id="{FB2C33FD-4664-4EB9-AE6E-FA6B55C2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7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0CD1D6-504E-4BE4-95C6-6269D389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FF0000"/>
                </a:solidFill>
              </a:rPr>
              <a:t>Уменьшение себестоимости </a:t>
            </a:r>
            <a:r>
              <a:rPr lang="ru-RU" sz="2800" dirty="0"/>
              <a:t>медицинского оборудования достигается путем: 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2800" dirty="0">
                <a:solidFill>
                  <a:srgbClr val="FF0000"/>
                </a:solidFill>
              </a:rPr>
              <a:t>Снижения % </a:t>
            </a:r>
            <a:r>
              <a:rPr lang="ru-RU" sz="2800" dirty="0"/>
              <a:t>по займу, Фонд </a:t>
            </a:r>
            <a:r>
              <a:rPr lang="en-US" sz="2800" dirty="0"/>
              <a:t>DAMU </a:t>
            </a:r>
            <a:r>
              <a:rPr lang="ru-RU" sz="2800" dirty="0"/>
              <a:t>субсидирует вознаграждение БВУ и </a:t>
            </a:r>
            <a:r>
              <a:rPr lang="ru-RU" sz="2800" dirty="0">
                <a:solidFill>
                  <a:srgbClr val="FF0000"/>
                </a:solidFill>
              </a:rPr>
              <a:t>обеспечивает займ </a:t>
            </a:r>
            <a:r>
              <a:rPr lang="ru-RU" sz="2800" dirty="0"/>
              <a:t>залоговой составляющей – </a:t>
            </a:r>
            <a:r>
              <a:rPr lang="ru-RU" sz="2800" dirty="0">
                <a:solidFill>
                  <a:srgbClr val="FF0000"/>
                </a:solidFill>
              </a:rPr>
              <a:t>85%;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2800" dirty="0"/>
              <a:t>ТОО </a:t>
            </a:r>
            <a:r>
              <a:rPr lang="en-US" sz="2800" dirty="0"/>
              <a:t>MCS </a:t>
            </a:r>
            <a:r>
              <a:rPr lang="ru-RU" sz="2800" dirty="0"/>
              <a:t>обеспечивает </a:t>
            </a:r>
            <a:r>
              <a:rPr lang="en-US" sz="2800" dirty="0"/>
              <a:t>Buy Back </a:t>
            </a:r>
            <a:r>
              <a:rPr lang="ru-RU" sz="2800" dirty="0"/>
              <a:t>в случаи дефолта проекта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2800" dirty="0"/>
              <a:t>БВУ обеспечивает выдачу заемных средств при наличии </a:t>
            </a:r>
            <a:r>
              <a:rPr lang="ru-RU" sz="2800" dirty="0">
                <a:solidFill>
                  <a:srgbClr val="FF0000"/>
                </a:solidFill>
              </a:rPr>
              <a:t>залога</a:t>
            </a:r>
            <a:r>
              <a:rPr lang="ru-RU" sz="2800" dirty="0"/>
              <a:t> на </a:t>
            </a:r>
            <a:r>
              <a:rPr lang="ru-RU" sz="2800" dirty="0">
                <a:solidFill>
                  <a:srgbClr val="FF0000"/>
                </a:solidFill>
              </a:rPr>
              <a:t>15% </a:t>
            </a:r>
            <a:r>
              <a:rPr lang="ru-RU" sz="2800" dirty="0"/>
              <a:t>от контракта</a:t>
            </a:r>
          </a:p>
          <a:p>
            <a:pPr>
              <a:buFont typeface="Courier New" pitchFamily="49" charset="0"/>
              <a:buChar char="o"/>
            </a:pPr>
            <a:endParaRPr lang="ru-RU" sz="2800" dirty="0"/>
          </a:p>
          <a:p>
            <a:pPr marL="0" indent="0">
              <a:buNone/>
            </a:pPr>
            <a:endParaRPr lang="ru-RU" sz="4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D9190BA-013A-48DF-AF02-B5D57065901C}"/>
              </a:ext>
            </a:extLst>
          </p:cNvPr>
          <p:cNvSpPr txBox="1">
            <a:spLocks/>
          </p:cNvSpPr>
          <p:nvPr/>
        </p:nvSpPr>
        <p:spPr bwMode="auto">
          <a:xfrm>
            <a:off x="1331640" y="274638"/>
            <a:ext cx="73551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Пре</a:t>
            </a:r>
            <a:r>
              <a:rPr lang="ru-RU" dirty="0">
                <a:solidFill>
                  <a:schemeClr val="bg1"/>
                </a:solidFill>
              </a:rPr>
              <a:t>амбула</a:t>
            </a:r>
          </a:p>
        </p:txBody>
      </p:sp>
      <p:pic>
        <p:nvPicPr>
          <p:cNvPr id="11" name="Picture 2" descr="Výsledek obrázku pro damu logo">
            <a:extLst>
              <a:ext uri="{FF2B5EF4-FFF2-40B4-BE49-F238E27FC236}">
                <a16:creationId xmlns:a16="http://schemas.microsoft.com/office/drawing/2014/main" id="{73E6DB5D-D120-4939-AE08-7471141A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2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0CD1D6-504E-4BE4-95C6-6269D389F99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Представитель ТОО </a:t>
            </a:r>
            <a:r>
              <a:rPr lang="en-US" dirty="0">
                <a:solidFill>
                  <a:srgbClr val="FF0000"/>
                </a:solidFill>
              </a:rPr>
              <a:t>MCS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/>
              <a:t>обеспечивает полную реализацию данного проекта</a:t>
            </a:r>
            <a:r>
              <a:rPr lang="en-US" dirty="0"/>
              <a:t>: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этого Вам необходимо:</a:t>
            </a:r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DB70AB-7C90-4BDB-A6AB-DC4B103270C3}"/>
              </a:ext>
            </a:extLst>
          </p:cNvPr>
          <p:cNvSpPr txBox="1">
            <a:spLocks/>
          </p:cNvSpPr>
          <p:nvPr/>
        </p:nvSpPr>
        <p:spPr bwMode="auto">
          <a:xfrm>
            <a:off x="1043608" y="199181"/>
            <a:ext cx="73551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Дорож</a:t>
            </a:r>
            <a:r>
              <a:rPr lang="ru-RU" dirty="0">
                <a:solidFill>
                  <a:schemeClr val="bg1"/>
                </a:solidFill>
              </a:rPr>
              <a:t>ная карта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EB91A-EFBD-45E6-BB32-1327C8CBDDA1}"/>
              </a:ext>
            </a:extLst>
          </p:cNvPr>
          <p:cNvSpPr txBox="1"/>
          <p:nvPr/>
        </p:nvSpPr>
        <p:spPr>
          <a:xfrm>
            <a:off x="3059832" y="3381866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n-lt"/>
              </a:rPr>
              <a:t>Джамбаев Тамерлан</a:t>
            </a:r>
          </a:p>
          <a:p>
            <a:r>
              <a:rPr lang="ru-RU" sz="3200" dirty="0">
                <a:latin typeface="+mn-lt"/>
              </a:rPr>
              <a:t>Тел. +7 778 584 6754</a:t>
            </a:r>
          </a:p>
          <a:p>
            <a:r>
              <a:rPr lang="en-US" sz="3200" dirty="0">
                <a:latin typeface="+mn-lt"/>
              </a:rPr>
              <a:t>email: jtamerlan@hotmail.com</a:t>
            </a:r>
            <a:endParaRPr lang="ru-RU" sz="3200" dirty="0">
              <a:latin typeface="+mn-lt"/>
            </a:endParaRPr>
          </a:p>
        </p:txBody>
      </p:sp>
      <p:pic>
        <p:nvPicPr>
          <p:cNvPr id="11" name="Picture 2" descr="Výsledek obrázku pro damu logo">
            <a:extLst>
              <a:ext uri="{FF2B5EF4-FFF2-40B4-BE49-F238E27FC236}">
                <a16:creationId xmlns:a16="http://schemas.microsoft.com/office/drawing/2014/main" id="{07947276-2424-45AC-89FA-AFC96F0F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A721B0-2C37-406B-A286-954A29143A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43815" b="28733"/>
          <a:stretch/>
        </p:blipFill>
        <p:spPr>
          <a:xfrm>
            <a:off x="899592" y="3269366"/>
            <a:ext cx="1296144" cy="17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2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70AB-7C90-4BDB-A6AB-DC4B103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Схема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сотрудничества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CD1D6-504E-4BE4-95C6-6269D389F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/>
              <a:t>Шаг 1</a:t>
            </a:r>
          </a:p>
          <a:p>
            <a:pPr marL="0" indent="0" algn="just">
              <a:buNone/>
            </a:pPr>
            <a:r>
              <a:rPr lang="ru-RU" dirty="0"/>
              <a:t>Клиент </a:t>
            </a:r>
            <a:r>
              <a:rPr lang="ru-RU" dirty="0">
                <a:solidFill>
                  <a:srgbClr val="FF0000"/>
                </a:solidFill>
              </a:rPr>
              <a:t>заключает договор</a:t>
            </a:r>
            <a:r>
              <a:rPr lang="ru-RU" dirty="0"/>
              <a:t> о поставке медицинского оборудования с ТОО </a:t>
            </a:r>
            <a:r>
              <a:rPr lang="en-US" dirty="0">
                <a:solidFill>
                  <a:srgbClr val="FF0000"/>
                </a:solidFill>
              </a:rPr>
              <a:t>Medical Company </a:t>
            </a:r>
            <a:r>
              <a:rPr lang="en-US" dirty="0" err="1">
                <a:solidFill>
                  <a:srgbClr val="FF0000"/>
                </a:solidFill>
              </a:rPr>
              <a:t>Suncar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7" name="Picture 2" descr="Výsledek obrázku pro damu logo">
            <a:extLst>
              <a:ext uri="{FF2B5EF4-FFF2-40B4-BE49-F238E27FC236}">
                <a16:creationId xmlns:a16="http://schemas.microsoft.com/office/drawing/2014/main" id="{C3E5EDC7-08BF-4408-A33E-E5A88572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5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70AB-7C90-4BDB-A6AB-DC4B103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Схема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сотрудничества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8229765-E4CF-44D6-A7FC-F44F21693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/>
              <a:t>Шаг </a:t>
            </a:r>
            <a:r>
              <a:rPr lang="en-US" sz="4800" dirty="0"/>
              <a:t>2</a:t>
            </a:r>
            <a:endParaRPr lang="ru-RU" sz="4800" dirty="0"/>
          </a:p>
          <a:p>
            <a:pPr marL="0" indent="0" algn="just">
              <a:buNone/>
            </a:pPr>
            <a:r>
              <a:rPr lang="ru-RU" dirty="0"/>
              <a:t>Клиент оценивает свои твердые залоги и ставит их в </a:t>
            </a:r>
            <a:r>
              <a:rPr lang="ru-RU" dirty="0">
                <a:solidFill>
                  <a:srgbClr val="FF0000"/>
                </a:solidFill>
              </a:rPr>
              <a:t>обеспечение </a:t>
            </a:r>
            <a:r>
              <a:rPr lang="ru-RU" dirty="0"/>
              <a:t>Банку Второго Уровня</a:t>
            </a:r>
          </a:p>
          <a:p>
            <a:pPr marL="0" indent="0">
              <a:buNone/>
            </a:pPr>
            <a:endParaRPr lang="ru-RU" sz="2400" i="1" dirty="0"/>
          </a:p>
          <a:p>
            <a:pPr marL="0" indent="0" algn="just">
              <a:buNone/>
            </a:pPr>
            <a:r>
              <a:rPr lang="ru-RU" sz="2400" i="1" dirty="0"/>
              <a:t>*Минимальная сумма оцененного залога должна быть ориентировочно от </a:t>
            </a:r>
            <a:r>
              <a:rPr lang="ru-RU" sz="2400" i="1" dirty="0">
                <a:solidFill>
                  <a:srgbClr val="FF0000"/>
                </a:solidFill>
              </a:rPr>
              <a:t>25% до 30%</a:t>
            </a:r>
            <a:r>
              <a:rPr lang="ru-RU" sz="2400" i="1" dirty="0"/>
              <a:t> от суммы контракта, так как Банк оценивает по коэффициенту от 50 до 70%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10" name="Picture 2" descr="Výsledek obrázku pro damu logo">
            <a:extLst>
              <a:ext uri="{FF2B5EF4-FFF2-40B4-BE49-F238E27FC236}">
                <a16:creationId xmlns:a16="http://schemas.microsoft.com/office/drawing/2014/main" id="{F62B042D-F4F0-4032-8889-48B5CE6A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4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70AB-7C90-4BDB-A6AB-DC4B103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Схема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сотрудничества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42BB0B-32FB-463F-9924-C2410BAB8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/>
              <a:t>Шаг 3</a:t>
            </a:r>
          </a:p>
          <a:p>
            <a:pPr marL="0" indent="0" algn="just">
              <a:buNone/>
            </a:pPr>
            <a:r>
              <a:rPr lang="ru-RU" dirty="0"/>
              <a:t>Клиент совместно с представителем ТОО </a:t>
            </a:r>
            <a:r>
              <a:rPr lang="en-US" dirty="0"/>
              <a:t>MCS </a:t>
            </a:r>
            <a:r>
              <a:rPr lang="ru-RU" dirty="0"/>
              <a:t>собирает пакет документов для комитета банка в целях получения </a:t>
            </a:r>
            <a:r>
              <a:rPr lang="ru-RU" dirty="0">
                <a:solidFill>
                  <a:srgbClr val="FF0000"/>
                </a:solidFill>
              </a:rPr>
              <a:t>одобрение на выдачу кредита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10" name="Picture 2" descr="Výsledek obrázku pro damu logo">
            <a:extLst>
              <a:ext uri="{FF2B5EF4-FFF2-40B4-BE49-F238E27FC236}">
                <a16:creationId xmlns:a16="http://schemas.microsoft.com/office/drawing/2014/main" id="{B08E560C-8A28-4D1C-8A14-945CB71E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10" y="6048011"/>
            <a:ext cx="1905592" cy="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52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2401</TotalTime>
  <Words>560</Words>
  <Application>Microsoft Office PowerPoint</Application>
  <PresentationFormat>Экран (4:3)</PresentationFormat>
  <Paragraphs>115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ＭＳ 明朝</vt:lpstr>
      <vt:lpstr>Arial</vt:lpstr>
      <vt:lpstr>Calibri</vt:lpstr>
      <vt:lpstr>Cambria</vt:lpstr>
      <vt:lpstr>Cambria Math</vt:lpstr>
      <vt:lpstr>Courier New</vt:lpstr>
      <vt:lpstr>Helvetica</vt:lpstr>
      <vt:lpstr>Times New Roman</vt:lpstr>
      <vt:lpstr>Тема Office</vt:lpstr>
      <vt:lpstr>Лист Microsoft Excel</vt:lpstr>
      <vt:lpstr>Трехсторонний Совместный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сотрудничества</vt:lpstr>
      <vt:lpstr>Схема сотрудничества</vt:lpstr>
      <vt:lpstr>Схема сотрудничества</vt:lpstr>
      <vt:lpstr>Схема сотрудничества</vt:lpstr>
      <vt:lpstr>Схема сотрудничества</vt:lpstr>
      <vt:lpstr>Схема сотрудничества</vt:lpstr>
      <vt:lpstr>Схема сотрудничества</vt:lpstr>
      <vt:lpstr>Buy Back</vt:lpstr>
      <vt:lpstr>Buy Back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Арман</dc:creator>
  <cp:lastModifiedBy>Тамерлан Джамбаев</cp:lastModifiedBy>
  <cp:revision>116</cp:revision>
  <dcterms:created xsi:type="dcterms:W3CDTF">2011-02-23T10:27:38Z</dcterms:created>
  <dcterms:modified xsi:type="dcterms:W3CDTF">2017-10-26T16:23:41Z</dcterms:modified>
</cp:coreProperties>
</file>